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6" r:id="rId14"/>
    <p:sldId id="277" r:id="rId15"/>
    <p:sldId id="278" r:id="rId16"/>
    <p:sldId id="268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67" autoAdjust="0"/>
    <p:restoredTop sz="94660"/>
  </p:normalViewPr>
  <p:slideViewPr>
    <p:cSldViewPr snapToGrid="0">
      <p:cViewPr varScale="1">
        <p:scale>
          <a:sx n="70" d="100"/>
          <a:sy n="70" d="100"/>
        </p:scale>
        <p:origin x="4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4BB1-9E9C-4798-90E1-AE0D79FEA3BA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078F-A96D-41CA-9B15-776F4C0752D4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6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4BB1-9E9C-4798-90E1-AE0D79FEA3BA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078F-A96D-41CA-9B15-776F4C0752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168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4BB1-9E9C-4798-90E1-AE0D79FEA3BA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078F-A96D-41CA-9B15-776F4C0752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064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4BB1-9E9C-4798-90E1-AE0D79FEA3BA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078F-A96D-41CA-9B15-776F4C0752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639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4BB1-9E9C-4798-90E1-AE0D79FEA3BA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078F-A96D-41CA-9B15-776F4C0752D4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868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4BB1-9E9C-4798-90E1-AE0D79FEA3BA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078F-A96D-41CA-9B15-776F4C0752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368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4BB1-9E9C-4798-90E1-AE0D79FEA3BA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078F-A96D-41CA-9B15-776F4C0752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710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4BB1-9E9C-4798-90E1-AE0D79FEA3BA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078F-A96D-41CA-9B15-776F4C0752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07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4BB1-9E9C-4798-90E1-AE0D79FEA3BA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078F-A96D-41CA-9B15-776F4C0752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095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D594BB1-9E9C-4798-90E1-AE0D79FEA3BA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56078F-A96D-41CA-9B15-776F4C0752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641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4BB1-9E9C-4798-90E1-AE0D79FEA3BA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078F-A96D-41CA-9B15-776F4C0752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788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D594BB1-9E9C-4798-90E1-AE0D79FEA3BA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F56078F-A96D-41CA-9B15-776F4C0752D4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2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logopedia.by/?p=1623" TargetMode="External"/><Relationship Id="rId2" Type="http://schemas.openxmlformats.org/officeDocument/2006/relationships/hyperlink" Target="http://www.inclusive-edu.ru/life_news/1/569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"/>
          <a:stretch/>
        </p:blipFill>
        <p:spPr>
          <a:xfrm>
            <a:off x="0" y="0"/>
            <a:ext cx="12192000" cy="63137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7907" y="1187355"/>
            <a:ext cx="11139199" cy="1133856"/>
          </a:xfrm>
          <a:noFill/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200" b="1" i="1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КОМПЬЮТЕРНАЯ ПРОГРАММА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ru-RU" sz="3200" b="1" i="1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(ИГРА-ТРЕНАЖЕР ПО ПРЕОДОЛЕНИЮ ДИСГРАФИИ)</a:t>
            </a:r>
            <a:endParaRPr lang="ru-RU" sz="3200" b="1" i="1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15201" y="3156898"/>
            <a:ext cx="44983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Ахмадуллина Аделя Ильдаровна</a:t>
            </a:r>
          </a:p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Ахметова Лейсан Фаритовна </a:t>
            </a:r>
          </a:p>
        </p:txBody>
      </p:sp>
    </p:spTree>
    <p:extLst>
      <p:ext uri="{BB962C8B-B14F-4D97-AF65-F5344CB8AC3E}">
        <p14:creationId xmlns:p14="http://schemas.microsoft.com/office/powerpoint/2010/main" val="331576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374" t="-1311" r="7985" b="8166"/>
          <a:stretch/>
        </p:blipFill>
        <p:spPr>
          <a:xfrm>
            <a:off x="353961" y="0"/>
            <a:ext cx="11533238" cy="681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99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Айрат\Pictures\сов\Снимок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859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r="11158" b="6956"/>
          <a:stretch/>
        </p:blipFill>
        <p:spPr>
          <a:xfrm>
            <a:off x="386838" y="51619"/>
            <a:ext cx="11559356" cy="680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54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-253" t="-1713" r="11839" b="8165"/>
          <a:stretch/>
        </p:blipFill>
        <p:spPr>
          <a:xfrm>
            <a:off x="324465" y="14749"/>
            <a:ext cx="11503742" cy="684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16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01" t="-101" r="11611" b="8166"/>
          <a:stretch/>
        </p:blipFill>
        <p:spPr>
          <a:xfrm>
            <a:off x="383457" y="132736"/>
            <a:ext cx="11474245" cy="672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02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01" t="-2117" r="10931" b="6553"/>
          <a:stretch/>
        </p:blipFill>
        <p:spPr>
          <a:xfrm>
            <a:off x="353960" y="-132735"/>
            <a:ext cx="11562735" cy="699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1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602" t="-1714" r="8664" b="7359"/>
          <a:stretch/>
        </p:blipFill>
        <p:spPr>
          <a:xfrm>
            <a:off x="383457" y="-44245"/>
            <a:ext cx="11415251" cy="690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8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Акимова Нина Константиновна, «Использование компьютерных программ в работе логопеда в школе для детей с ДЦП».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 smtClean="0"/>
              <a:t>Бадалян</a:t>
            </a:r>
            <a:r>
              <a:rPr lang="ru-RU" dirty="0" smtClean="0"/>
              <a:t> Л. О., </a:t>
            </a:r>
            <a:r>
              <a:rPr lang="ru-RU" dirty="0" err="1" smtClean="0"/>
              <a:t>Невропатолоrия</a:t>
            </a:r>
            <a:r>
              <a:rPr lang="ru-RU" dirty="0" smtClean="0"/>
              <a:t>: Учеб. для студентов </a:t>
            </a:r>
            <a:r>
              <a:rPr lang="ru-RU" dirty="0" err="1" smtClean="0"/>
              <a:t>дефектол</a:t>
            </a:r>
            <a:r>
              <a:rPr lang="ru-RU" dirty="0" smtClean="0"/>
              <a:t>. </a:t>
            </a:r>
            <a:r>
              <a:rPr lang="ru-RU" dirty="0" err="1" smtClean="0"/>
              <a:t>фак</a:t>
            </a:r>
            <a:r>
              <a:rPr lang="ru-RU" dirty="0" smtClean="0"/>
              <a:t>. </a:t>
            </a:r>
            <a:r>
              <a:rPr lang="ru-RU" dirty="0" err="1" smtClean="0"/>
              <a:t>пед.ин-­тов</a:t>
            </a:r>
            <a:r>
              <a:rPr lang="ru-RU" dirty="0" smtClean="0"/>
              <a:t> по спец. № 2111 «</a:t>
            </a:r>
            <a:r>
              <a:rPr lang="ru-RU" dirty="0" err="1" smtClean="0"/>
              <a:t>Дефектолоrия</a:t>
            </a:r>
            <a:r>
              <a:rPr lang="ru-RU" dirty="0" smtClean="0"/>
              <a:t>».­ –  2­e изд., </a:t>
            </a:r>
            <a:r>
              <a:rPr lang="ru-RU" dirty="0" err="1" smtClean="0"/>
              <a:t>перераб</a:t>
            </a:r>
            <a:r>
              <a:rPr lang="ru-RU" dirty="0" smtClean="0"/>
              <a:t>. –­ М.: Просвещение, 1987.­ 317 с.: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 smtClean="0"/>
              <a:t>Борякова</a:t>
            </a:r>
            <a:r>
              <a:rPr lang="ru-RU" dirty="0" smtClean="0"/>
              <a:t> Н.Ю., Педагогические системы обучения и воспитания детей с отклонениями в развитии – М.: изд-во "АСТ, </a:t>
            </a:r>
            <a:r>
              <a:rPr lang="ru-RU" dirty="0" err="1" smtClean="0"/>
              <a:t>Астрель</a:t>
            </a:r>
            <a:r>
              <a:rPr lang="ru-RU" dirty="0" smtClean="0"/>
              <a:t>", 2008 г. - 222 с.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/>
              <a:t>Высоцкая И.В., </a:t>
            </a:r>
            <a:r>
              <a:rPr lang="ru-RU" i="1" dirty="0" err="1" smtClean="0"/>
              <a:t>Шуляк</a:t>
            </a:r>
            <a:r>
              <a:rPr lang="ru-RU" i="1" dirty="0" smtClean="0"/>
              <a:t> И.А., </a:t>
            </a:r>
            <a:r>
              <a:rPr lang="ru-RU" dirty="0" smtClean="0"/>
              <a:t>Реализация инновационных технологий в работе учителя-логопеда с детьми с нарушениями опорно-двигательного аппарата, обучающимися по программе VIII вида, в условиях школы VI вида</a:t>
            </a:r>
          </a:p>
          <a:p>
            <a:pPr fontAlgn="base">
              <a:buFont typeface="Wingdings" pitchFamily="2" charset="2"/>
              <a:buChar char="Ø"/>
            </a:pPr>
            <a:r>
              <a:rPr lang="ru-RU" dirty="0" err="1" smtClean="0"/>
              <a:t>Гуровец</a:t>
            </a:r>
            <a:r>
              <a:rPr lang="ru-RU" dirty="0" smtClean="0"/>
              <a:t> Г.В. Детская невропатология. </a:t>
            </a:r>
            <a:r>
              <a:rPr lang="ru-RU" dirty="0" err="1" smtClean="0"/>
              <a:t>Естественно-научные</a:t>
            </a:r>
            <a:r>
              <a:rPr lang="ru-RU" dirty="0" smtClean="0"/>
              <a:t> основы специальной дошкольной психологии и педагогики: Учебное пособие для студентов средних специальных учебных заведений/ Г.В. </a:t>
            </a:r>
            <a:r>
              <a:rPr lang="ru-RU" dirty="0" err="1" smtClean="0"/>
              <a:t>Гуровец</a:t>
            </a:r>
            <a:r>
              <a:rPr lang="ru-RU" dirty="0" smtClean="0"/>
              <a:t>, под ред. проф. В.И. Селиверстова. –М.: </a:t>
            </a:r>
            <a:r>
              <a:rPr lang="ru-RU" dirty="0" err="1" smtClean="0"/>
              <a:t>Гуманитар</a:t>
            </a:r>
            <a:r>
              <a:rPr lang="ru-RU" dirty="0" smtClean="0"/>
              <a:t>. изд. центр </a:t>
            </a:r>
            <a:r>
              <a:rPr lang="ru-RU" dirty="0" err="1" smtClean="0"/>
              <a:t>Владос</a:t>
            </a:r>
            <a:r>
              <a:rPr lang="ru-RU" dirty="0" smtClean="0"/>
              <a:t>, 2004. 303 с. – (Специальное образование)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981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Дорошева Н.В. Использования икт для реабилитации, обучения, развития и воспитания детей с ограниченными возможностями здоровья, находящихся на надомном обучении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Дорошева Н.В. Применение ИКТ для оптимизации и индивидуализации процесса обучения детей с ранним детским аутизмом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Левченко И.Ю., Приходько О. Г. Технологии обучения и воспитания детей с нарушениями опорно-двигательного аппарата: Учеб. пособие для студ. сред. </a:t>
            </a:r>
            <a:r>
              <a:rPr lang="ru-RU" dirty="0" err="1" smtClean="0"/>
              <a:t>пед</a:t>
            </a:r>
            <a:r>
              <a:rPr lang="ru-RU" dirty="0" smtClean="0"/>
              <a:t>. учеб. заведений. —— М.: Издательский центр «Академия», 2001. — 192 с.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 smtClean="0"/>
              <a:t>Садовникова</a:t>
            </a:r>
            <a:r>
              <a:rPr lang="ru-RU" dirty="0" smtClean="0"/>
              <a:t> И.Н. Нарушения письменной речи и их преодоление у младших школьников. -- М.: </a:t>
            </a:r>
            <a:r>
              <a:rPr lang="ru-RU" dirty="0" err="1" smtClean="0"/>
              <a:t>Владос</a:t>
            </a:r>
            <a:r>
              <a:rPr lang="ru-RU" dirty="0" smtClean="0"/>
              <a:t>, 1997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385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Font typeface="Wingdings" pitchFamily="2" charset="2"/>
              <a:buChar char="Ø"/>
            </a:pPr>
            <a:r>
              <a:rPr lang="ru-RU" dirty="0" smtClean="0"/>
              <a:t>Санитарно-эпидемиологические правила и нормативы </a:t>
            </a:r>
            <a:r>
              <a:rPr lang="ru-RU" dirty="0" err="1" smtClean="0"/>
              <a:t>СанПиН</a:t>
            </a:r>
            <a:r>
              <a:rPr lang="ru-RU" dirty="0" smtClean="0"/>
              <a:t> 2.2.2/2.4.1340-03 "Гигиенические требования к персональным электронно-вычислительным машинам и организации работы" (введены в действие с 30 июня 2003 г. Постановлением Главного государственного санитарного врача РФ от 3 июня 2003 г. N 118)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Пакет специальных образовательных условий обучения детей с нарушениями опорно-двигательного аппарата в условиях общего образования, разработанный Московским городским психолого-педагогическим университетом </a:t>
            </a:r>
            <a:r>
              <a:rPr lang="ru-RU" u="sng" dirty="0" smtClean="0">
                <a:hlinkClick r:id="rId2"/>
              </a:rPr>
              <a:t>http://www.inclusive-edu.ru/life_news/1/569/</a:t>
            </a:r>
            <a:r>
              <a:rPr lang="ru-RU" dirty="0" smtClean="0"/>
              <a:t> (Дата обращения: 20.01.2017г.)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Чумак Э.А. АТТЕСТАЦИОННАЯ   РАБОТА «Использование информационно-коммуникационных технологий в работе учителя-дефектолога»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err="1" smtClean="0"/>
              <a:t>Шпаковская</a:t>
            </a:r>
            <a:r>
              <a:rPr lang="ru-RU" dirty="0" smtClean="0"/>
              <a:t> Анна Михайловна</a:t>
            </a:r>
            <a:r>
              <a:rPr lang="ru-RU" b="1" dirty="0" smtClean="0"/>
              <a:t>,  « </a:t>
            </a:r>
            <a:r>
              <a:rPr lang="ru-RU" dirty="0" smtClean="0"/>
              <a:t>Характеристика компьютерных программ для детей с различными нарушениями развития.» </a:t>
            </a:r>
            <a:r>
              <a:rPr lang="ru-RU" b="1" u="sng" dirty="0" smtClean="0">
                <a:hlinkClick r:id="rId3"/>
              </a:rPr>
              <a:t>http://logopedia.by/?p=1623</a:t>
            </a:r>
            <a:r>
              <a:rPr lang="ru-RU" dirty="0" smtClean="0"/>
              <a:t> (дата обращения: 16.01.2017)</a:t>
            </a:r>
            <a:endParaRPr lang="ru-RU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84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4575" y="1176993"/>
            <a:ext cx="10058400" cy="402336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+mj-lt"/>
              </a:rPr>
              <a:t>Важные задачи логопедии:</a:t>
            </a:r>
          </a:p>
          <a:p>
            <a:r>
              <a:rPr lang="ru-RU" sz="3200" dirty="0" smtClean="0">
                <a:latin typeface="+mj-lt"/>
              </a:rPr>
              <a:t>- изучение нарушений формирования письма;</a:t>
            </a:r>
          </a:p>
          <a:p>
            <a:r>
              <a:rPr lang="ru-RU" sz="3200" dirty="0" smtClean="0">
                <a:latin typeface="+mj-lt"/>
              </a:rPr>
              <a:t>- разработка новых коррекционно-развивающих технологий.</a:t>
            </a:r>
            <a:endParaRPr lang="ru-RU" sz="3200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037" y="3023080"/>
            <a:ext cx="4791729" cy="323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95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1810" y="3186549"/>
            <a:ext cx="7136340" cy="822960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60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179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Картинки по запросу игры для тигр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Картинки по запросу игры для тигр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Картинки по запросу игры для тигр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975" y="160338"/>
            <a:ext cx="4349601" cy="3291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33" name="AutoShape 9" descr="Картинки по запросу видимая реч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5808" y="1767909"/>
            <a:ext cx="4069126" cy="3047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36" name="AutoShape 12" descr="Картинки по запросу Дэльфа-142.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Картинки по запросу Дэльфа-142.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4"/>
          <a:srcRect l="18087" t="9079" r="10831" b="5767"/>
          <a:stretch>
            <a:fillRect/>
          </a:stretch>
        </p:blipFill>
        <p:spPr bwMode="auto">
          <a:xfrm>
            <a:off x="7830458" y="1628964"/>
            <a:ext cx="4062334" cy="4047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975" y="4486275"/>
            <a:ext cx="2971800" cy="1543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378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Требования к </a:t>
            </a:r>
            <a:r>
              <a:rPr lang="ru-RU" dirty="0" err="1" smtClean="0"/>
              <a:t>мультимедийному</a:t>
            </a:r>
            <a:r>
              <a:rPr lang="ru-RU" dirty="0" smtClean="0"/>
              <a:t> материалу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623392" y="1700809"/>
            <a:ext cx="10972800" cy="45259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FF0000"/>
                </a:solidFill>
              </a:rPr>
              <a:t>не перенасыщены цветовой гаммой</a:t>
            </a:r>
            <a:r>
              <a:rPr lang="ru-RU" sz="2800" dirty="0" smtClean="0"/>
              <a:t>, и цветовая гамма </a:t>
            </a:r>
            <a:r>
              <a:rPr lang="ru-RU" sz="2800" dirty="0" smtClean="0">
                <a:solidFill>
                  <a:srgbClr val="FF0000"/>
                </a:solidFill>
              </a:rPr>
              <a:t>не должна сменяться быстро</a:t>
            </a:r>
            <a:r>
              <a:rPr lang="ru-RU" sz="2800" dirty="0" smtClean="0"/>
              <a:t>, особенно в контрастных цветах (внешние раздражители истощают нервные силы ребенка); 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FF0000"/>
                </a:solidFill>
              </a:rPr>
              <a:t>не перенасыщен информацией </a:t>
            </a:r>
            <a:r>
              <a:rPr lang="ru-RU" sz="2800" dirty="0" smtClean="0"/>
              <a:t>,необходимо размещать один объект или минимальное их количество на страницу слайда;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для </a:t>
            </a:r>
            <a:r>
              <a:rPr lang="ru-RU" sz="2800" dirty="0" smtClean="0">
                <a:solidFill>
                  <a:srgbClr val="FF0000"/>
                </a:solidFill>
              </a:rPr>
              <a:t>выделения из общего фона заданного образца </a:t>
            </a:r>
            <a:r>
              <a:rPr lang="ru-RU" sz="2800" dirty="0" smtClean="0"/>
              <a:t>следует его выделить различными способами, чтобы обучающиеся могли воспринимать намеренно и избирательно, поскольку избирательность их восприятия быстро падает, становится менее специфичной.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492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654" t="2579" r="2257" b="4891"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630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654" t="1594" r="2257" b="4891"/>
          <a:stretch>
            <a:fillRect/>
          </a:stretch>
        </p:blipFill>
        <p:spPr bwMode="auto">
          <a:xfrm>
            <a:off x="-1" y="0"/>
            <a:ext cx="122034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514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47" y="0"/>
            <a:ext cx="11791666" cy="6915048"/>
          </a:xfrm>
        </p:spPr>
      </p:pic>
    </p:spTree>
    <p:extLst>
      <p:ext uri="{BB962C8B-B14F-4D97-AF65-F5344CB8AC3E}">
        <p14:creationId xmlns:p14="http://schemas.microsoft.com/office/powerpoint/2010/main" val="210533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16" y="154219"/>
            <a:ext cx="11342759" cy="6558868"/>
          </a:xfrm>
        </p:spPr>
      </p:pic>
    </p:spTree>
    <p:extLst>
      <p:ext uri="{BB962C8B-B14F-4D97-AF65-F5344CB8AC3E}">
        <p14:creationId xmlns:p14="http://schemas.microsoft.com/office/powerpoint/2010/main" val="211837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10931" b="6553"/>
          <a:stretch/>
        </p:blipFill>
        <p:spPr>
          <a:xfrm>
            <a:off x="298348" y="0"/>
            <a:ext cx="11588852" cy="683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90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</TotalTime>
  <Words>501</Words>
  <Application>Microsoft Office PowerPoint</Application>
  <PresentationFormat>Широкоэкранный</PresentationFormat>
  <Paragraphs>27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Comic Sans MS</vt:lpstr>
      <vt:lpstr>Wingdings</vt:lpstr>
      <vt:lpstr>Ретро</vt:lpstr>
      <vt:lpstr>КОМПЬЮТЕРНАЯ ПРОГРАММА  (ИГРА-ТРЕНАЖЕР ПО ПРЕОДОЛЕНИЮ ДИСГРАФИИ)</vt:lpstr>
      <vt:lpstr>Презентация PowerPoint</vt:lpstr>
      <vt:lpstr>Презентация PowerPoint</vt:lpstr>
      <vt:lpstr>Требования к мультимедийному материалу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литературы</vt:lpstr>
      <vt:lpstr>Список литературы</vt:lpstr>
      <vt:lpstr>Список литературы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КОМПЬЮТЕРНАЯ ПРОГРАММА  (ИГРА-ТРЕНАЖЕР ПО ПРЕОДОЛЕНИЮ ДИСГРАФИИ)</dc:title>
  <dc:creator>Аделя Нафиева</dc:creator>
  <cp:lastModifiedBy>Аделя Нафиева</cp:lastModifiedBy>
  <cp:revision>5</cp:revision>
  <dcterms:created xsi:type="dcterms:W3CDTF">2021-02-09T08:40:19Z</dcterms:created>
  <dcterms:modified xsi:type="dcterms:W3CDTF">2021-02-09T08:57:41Z</dcterms:modified>
</cp:coreProperties>
</file>